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2"/>
  </p:notesMasterIdLst>
  <p:sldIdLst>
    <p:sldId id="256" r:id="rId2"/>
    <p:sldId id="266" r:id="rId3"/>
    <p:sldId id="267" r:id="rId4"/>
    <p:sldId id="260" r:id="rId5"/>
    <p:sldId id="257" r:id="rId6"/>
    <p:sldId id="261" r:id="rId7"/>
    <p:sldId id="263" r:id="rId8"/>
    <p:sldId id="265" r:id="rId9"/>
    <p:sldId id="262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  <a:srgbClr val="3C83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9"/>
  </p:normalViewPr>
  <p:slideViewPr>
    <p:cSldViewPr snapToGrid="0" snapToObjects="1">
      <p:cViewPr varScale="1">
        <p:scale>
          <a:sx n="100" d="100"/>
          <a:sy n="100" d="100"/>
        </p:scale>
        <p:origin x="9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CB22D4-C29D-B64E-B6EE-E416140764FF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531E75-5966-514B-81EF-CFB689821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23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531E75-5966-514B-81EF-CFB6898211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24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42519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92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16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7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8709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199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3948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1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76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421992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8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D367647-CD99-D244-95D9-454F83BA6589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D6461ED-BB4D-0D48-A076-28F1B82404A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749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www.youtube.com/embed/_zpryh9_Sck?start=45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559D6-EF3A-6D4D-81CB-AD98EEBB48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The </a:t>
            </a:r>
            <a:r>
              <a:rPr lang="en-US" sz="4000" dirty="0">
                <a:solidFill>
                  <a:schemeClr val="accent4"/>
                </a:solidFill>
              </a:rPr>
              <a:t>Many</a:t>
            </a:r>
            <a:r>
              <a:rPr lang="en-US" sz="4000" dirty="0"/>
              <a:t> </a:t>
            </a:r>
            <a:br>
              <a:rPr lang="en-US" sz="4000" dirty="0"/>
            </a:br>
            <a:r>
              <a:rPr lang="en-US" sz="4000" dirty="0"/>
              <a:t>Voices of </a:t>
            </a:r>
            <a:br>
              <a:rPr lang="en-US" sz="4000" dirty="0"/>
            </a:br>
            <a:r>
              <a:rPr lang="en-US" sz="4000" dirty="0">
                <a:solidFill>
                  <a:schemeClr val="accent4"/>
                </a:solidFill>
              </a:rPr>
              <a:t>Matthew </a:t>
            </a:r>
            <a:br>
              <a:rPr lang="en-US" sz="4000" dirty="0">
                <a:solidFill>
                  <a:schemeClr val="accent4"/>
                </a:solidFill>
              </a:rPr>
            </a:br>
            <a:r>
              <a:rPr lang="en-US" sz="4000" dirty="0">
                <a:solidFill>
                  <a:schemeClr val="accent4"/>
                </a:solidFill>
              </a:rPr>
              <a:t>Mercer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9CC5C-7BD9-3946-9FAE-271BF919B8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73313" y="5954482"/>
            <a:ext cx="8045373" cy="742279"/>
          </a:xfrm>
        </p:spPr>
        <p:txBody>
          <a:bodyPr>
            <a:normAutofit/>
          </a:bodyPr>
          <a:lstStyle/>
          <a:p>
            <a:r>
              <a:rPr lang="en-US" dirty="0"/>
              <a:t>Speaker Recognition with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AB6296-192C-944C-86F0-C7710A92F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6644" y="5493376"/>
            <a:ext cx="1122042" cy="129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727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FC012A5-170D-4B0F-A916-A8EE2C6CE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F40654-5E8C-468A-9596-50927AF19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59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E48600-210C-554B-9092-D9C83B8C6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391972"/>
            <a:ext cx="2702513" cy="2074055"/>
          </a:xfrm>
        </p:spPr>
        <p:txBody>
          <a:bodyPr anchor="ctr">
            <a:normAutofit/>
          </a:bodyPr>
          <a:lstStyle/>
          <a:p>
            <a:r>
              <a:rPr lang="en-US" sz="2800" dirty="0"/>
              <a:t>FUTURE </a:t>
            </a:r>
            <a:r>
              <a:rPr lang="en-US" sz="2800" dirty="0">
                <a:solidFill>
                  <a:schemeClr val="bg1"/>
                </a:solidFill>
              </a:rPr>
              <a:t>Improvements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B1BD4A-8DE6-4266-9C27-59260F938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3467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26267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E50151E-3E2F-8442-BBAB-A29211FAC663}"/>
              </a:ext>
            </a:extLst>
          </p:cNvPr>
          <p:cNvSpPr txBox="1">
            <a:spLocks/>
          </p:cNvSpPr>
          <p:nvPr/>
        </p:nvSpPr>
        <p:spPr>
          <a:xfrm>
            <a:off x="3756860" y="2658462"/>
            <a:ext cx="7601419" cy="1333501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  <a:latin typeface="+mj-lt"/>
              </a:rPr>
              <a:t>BETTER LABELS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Current annotations are per second.  A Voice Activity Detector system could more accurately parse the audio files into segments by identified speech, generating more accurate and specific labels.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57BF4B5-2AD4-0C43-AD7C-C40FEC15E11D}"/>
              </a:ext>
            </a:extLst>
          </p:cNvPr>
          <p:cNvSpPr txBox="1">
            <a:spLocks/>
          </p:cNvSpPr>
          <p:nvPr/>
        </p:nvSpPr>
        <p:spPr>
          <a:xfrm>
            <a:off x="3756859" y="4466026"/>
            <a:ext cx="7601419" cy="13335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  <a:latin typeface="+mj-lt"/>
              </a:rPr>
              <a:t>A DEEPER NETWORK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More data would allow a deeper network. Research suggests this would be more capable of handling multiple speaker scenarios as well as providing generally better accuracy.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63772E7-E7F6-D647-88E8-0F7B112772CC}"/>
              </a:ext>
            </a:extLst>
          </p:cNvPr>
          <p:cNvSpPr txBox="1">
            <a:spLocks/>
          </p:cNvSpPr>
          <p:nvPr/>
        </p:nvSpPr>
        <p:spPr>
          <a:xfrm>
            <a:off x="3717054" y="850898"/>
            <a:ext cx="7601419" cy="1333501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  <a:latin typeface="+mj-lt"/>
              </a:rPr>
              <a:t>UNIVERSAL BACKGROUND 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Incorporating a UBM would provide more distinction between the classes of interest and background sounds, enabling better classification. It would also allow bootstrapping of the underrepresented classes.</a:t>
            </a:r>
          </a:p>
        </p:txBody>
      </p:sp>
    </p:spTree>
    <p:extLst>
      <p:ext uri="{BB962C8B-B14F-4D97-AF65-F5344CB8AC3E}">
        <p14:creationId xmlns:p14="http://schemas.microsoft.com/office/powerpoint/2010/main" val="3242958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38E7C-3D37-A246-B883-D3A0D7B74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823" y="580092"/>
            <a:ext cx="4185295" cy="878004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chemeClr val="accent2"/>
                </a:solidFill>
              </a:rPr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2D9CA-5903-9641-B84B-661940320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2823" y="1458096"/>
            <a:ext cx="6150013" cy="18411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+mj-lt"/>
              </a:rPr>
              <a:t>RECOGNIZING </a:t>
            </a:r>
            <a:r>
              <a:rPr lang="en-US" dirty="0">
                <a:solidFill>
                  <a:schemeClr val="accent4"/>
                </a:solidFill>
                <a:latin typeface="+mj-lt"/>
              </a:rPr>
              <a:t>HUMAN SPEECH 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IN AUDIO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Can we successfully implement a model to identify and classify a speaker (Matthew Mercer) from a given set of audio data?</a:t>
            </a:r>
          </a:p>
          <a:p>
            <a:endParaRPr lang="en-US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AAC5C0-A7E5-5E4F-95F5-E72C9A968E4D}"/>
              </a:ext>
            </a:extLst>
          </p:cNvPr>
          <p:cNvSpPr txBox="1">
            <a:spLocks/>
          </p:cNvSpPr>
          <p:nvPr/>
        </p:nvSpPr>
        <p:spPr>
          <a:xfrm>
            <a:off x="1152822" y="4436751"/>
            <a:ext cx="6150014" cy="2050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2"/>
                </a:solidFill>
                <a:latin typeface="+mj-lt"/>
              </a:rPr>
              <a:t>THE </a:t>
            </a:r>
            <a:r>
              <a:rPr lang="en-US" dirty="0">
                <a:solidFill>
                  <a:schemeClr val="accent2"/>
                </a:solidFill>
                <a:latin typeface="+mj-lt"/>
              </a:rPr>
              <a:t>CRITICAL ROLE 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PODCAST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A bunch of nerdy voice actors (their words) get together weekly to play Dungeons and Dragons for an audience of thousands of fans.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Over two hundred episodes averaging 3 hours in length</a:t>
            </a:r>
          </a:p>
          <a:p>
            <a:endParaRPr lang="en-US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54B6DC3-1BE1-7D4E-9F8C-07BA145994DE}"/>
              </a:ext>
            </a:extLst>
          </p:cNvPr>
          <p:cNvSpPr txBox="1">
            <a:spLocks/>
          </p:cNvSpPr>
          <p:nvPr/>
        </p:nvSpPr>
        <p:spPr>
          <a:xfrm>
            <a:off x="1152822" y="3558747"/>
            <a:ext cx="4185295" cy="8780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</a:t>
            </a:r>
            <a:r>
              <a:rPr lang="en-US" dirty="0">
                <a:solidFill>
                  <a:schemeClr val="accent4"/>
                </a:solidFill>
              </a:rPr>
              <a:t>data</a:t>
            </a: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DF92CA4B-A18A-ED4E-A20D-308859C8D1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25" t="-252" r="7640"/>
          <a:stretch/>
        </p:blipFill>
        <p:spPr>
          <a:xfrm>
            <a:off x="7401691" y="3558747"/>
            <a:ext cx="4455289" cy="292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100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FC012A5-170D-4B0F-A916-A8EE2C6CE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F40654-5E8C-468A-9596-50927AF19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59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E48600-210C-554B-9092-D9C83B8C6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334" y="735226"/>
            <a:ext cx="2380780" cy="2074055"/>
          </a:xfrm>
        </p:spPr>
        <p:txBody>
          <a:bodyPr anchor="ctr">
            <a:normAutofit/>
          </a:bodyPr>
          <a:lstStyle/>
          <a:p>
            <a:r>
              <a:rPr lang="en-US" sz="2800" dirty="0"/>
              <a:t>Components</a:t>
            </a:r>
            <a:r>
              <a:rPr lang="en-US" sz="2800" dirty="0">
                <a:solidFill>
                  <a:srgbClr val="2A1A00"/>
                </a:solidFill>
              </a:rPr>
              <a:t> of speaker recognition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B1BD4A-8DE6-4266-9C27-59260F938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3467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DDFF4-4F4F-354F-9A8E-981ACEA17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7966" y="1086452"/>
            <a:ext cx="7601419" cy="1371601"/>
          </a:xfrm>
        </p:spPr>
        <p:txBody>
          <a:bodyPr numCol="2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Voice activity detection</a:t>
            </a:r>
          </a:p>
          <a:p>
            <a:pPr>
              <a:lnSpc>
                <a:spcPct val="100000"/>
              </a:lnSpc>
            </a:pPr>
            <a:r>
              <a:rPr lang="en-US" dirty="0"/>
              <a:t>Speaker change detection</a:t>
            </a:r>
          </a:p>
          <a:p>
            <a:pPr>
              <a:lnSpc>
                <a:spcPct val="100000"/>
              </a:lnSpc>
            </a:pPr>
            <a:r>
              <a:rPr lang="en-US" dirty="0"/>
              <a:t>Speaker recognition</a:t>
            </a:r>
            <a:endParaRPr lang="en-US" i="1" dirty="0"/>
          </a:p>
          <a:p>
            <a:pPr marL="0" indent="0">
              <a:lnSpc>
                <a:spcPct val="100000"/>
              </a:lnSpc>
              <a:buNone/>
            </a:pPr>
            <a:r>
              <a:rPr lang="en-US" i="1" dirty="0"/>
              <a:t>Did someone speak?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i="1" dirty="0"/>
              <a:t>Did the speaker change?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i="1" dirty="0"/>
              <a:t>Who is speaking?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16A28AB-D1C2-544F-B18F-98B35A532742}"/>
              </a:ext>
            </a:extLst>
          </p:cNvPr>
          <p:cNvSpPr txBox="1">
            <a:spLocks/>
          </p:cNvSpPr>
          <p:nvPr/>
        </p:nvSpPr>
        <p:spPr>
          <a:xfrm>
            <a:off x="804335" y="3620999"/>
            <a:ext cx="2380780" cy="2074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challenges</a:t>
            </a:r>
            <a:r>
              <a:rPr lang="en-US" sz="2800" dirty="0">
                <a:solidFill>
                  <a:srgbClr val="2A1A00"/>
                </a:solidFill>
              </a:rPr>
              <a:t> of speaker recognition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C4B9F62-EA65-BA4A-A232-5A0887E274E8}"/>
              </a:ext>
            </a:extLst>
          </p:cNvPr>
          <p:cNvSpPr txBox="1">
            <a:spLocks/>
          </p:cNvSpPr>
          <p:nvPr/>
        </p:nvSpPr>
        <p:spPr>
          <a:xfrm>
            <a:off x="3637966" y="3972225"/>
            <a:ext cx="7601419" cy="1563602"/>
          </a:xfrm>
          <a:prstGeom prst="rect">
            <a:avLst/>
          </a:prstGeom>
        </p:spPr>
        <p:txBody>
          <a:bodyPr vert="horz" lIns="91440" tIns="45720" rIns="91440" bIns="45720" numCol="2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Background noise</a:t>
            </a:r>
          </a:p>
          <a:p>
            <a:pPr>
              <a:lnSpc>
                <a:spcPct val="100000"/>
              </a:lnSpc>
            </a:pPr>
            <a:r>
              <a:rPr lang="en-US" dirty="0"/>
              <a:t>Multiple speakers</a:t>
            </a:r>
          </a:p>
          <a:p>
            <a:pPr>
              <a:lnSpc>
                <a:spcPct val="100000"/>
              </a:lnSpc>
            </a:pPr>
            <a:r>
              <a:rPr lang="en-US" dirty="0"/>
              <a:t>Vocal variations in a speaker</a:t>
            </a:r>
          </a:p>
          <a:p>
            <a:pPr>
              <a:lnSpc>
                <a:spcPct val="100000"/>
              </a:lnSpc>
            </a:pPr>
            <a:r>
              <a:rPr lang="en-US" dirty="0"/>
              <a:t>Availability of data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i="1" dirty="0"/>
              <a:t>Music, interference, non-speech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i="1" dirty="0"/>
              <a:t>The cocktail party problem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i="1" dirty="0"/>
              <a:t>Got a cold?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i="1" dirty="0"/>
              <a:t>Good luck</a:t>
            </a:r>
          </a:p>
        </p:txBody>
      </p:sp>
    </p:spTree>
    <p:extLst>
      <p:ext uri="{BB962C8B-B14F-4D97-AF65-F5344CB8AC3E}">
        <p14:creationId xmlns:p14="http://schemas.microsoft.com/office/powerpoint/2010/main" val="2227256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D0D209-9EA1-EB48-83B3-7A70DD005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3125" y="2669162"/>
            <a:ext cx="6356601" cy="3686828"/>
          </a:xfrm>
          <a:prstGeom prst="rect">
            <a:avLst/>
          </a:prstGeom>
        </p:spPr>
      </p:pic>
      <p:pic>
        <p:nvPicPr>
          <p:cNvPr id="6" name="episode_30_2172000_matt">
            <a:hlinkClick r:id="" action="ppaction://media"/>
            <a:extLst>
              <a:ext uri="{FF2B5EF4-FFF2-40B4-BE49-F238E27FC236}">
                <a16:creationId xmlns:a16="http://schemas.microsoft.com/office/drawing/2014/main" id="{01B99011-9B5B-6045-950B-23E77006B3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68812" y="1985106"/>
            <a:ext cx="392613" cy="392613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862B07C-AACD-904D-9F59-8A94E7C05888}"/>
              </a:ext>
            </a:extLst>
          </p:cNvPr>
          <p:cNvSpPr txBox="1">
            <a:spLocks/>
          </p:cNvSpPr>
          <p:nvPr/>
        </p:nvSpPr>
        <p:spPr>
          <a:xfrm>
            <a:off x="5616431" y="1870440"/>
            <a:ext cx="2574199" cy="684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900" dirty="0">
                <a:solidFill>
                  <a:schemeClr val="accent1"/>
                </a:solidFill>
              </a:rPr>
              <a:t>Sample Audio File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14382D2-3587-974B-9262-6B6BE5678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029131"/>
          </a:xfrm>
        </p:spPr>
        <p:txBody>
          <a:bodyPr>
            <a:normAutofit/>
          </a:bodyPr>
          <a:lstStyle/>
          <a:p>
            <a:r>
              <a:rPr lang="en-US" dirty="0"/>
              <a:t>Audio </a:t>
            </a:r>
            <a:r>
              <a:rPr lang="en-US" dirty="0">
                <a:solidFill>
                  <a:schemeClr val="accent2"/>
                </a:solidFill>
              </a:rPr>
              <a:t>processing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AEF11F-462B-5344-BE9A-6132494B6F7E}"/>
              </a:ext>
            </a:extLst>
          </p:cNvPr>
          <p:cNvSpPr/>
          <p:nvPr/>
        </p:nvSpPr>
        <p:spPr>
          <a:xfrm>
            <a:off x="1251678" y="1625320"/>
            <a:ext cx="3933646" cy="1174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chemeClr val="accent4"/>
                </a:solidFill>
                <a:latin typeface="Impact" panose="020B0806030902050204"/>
              </a:rPr>
              <a:t>DOWNSAMPLING</a:t>
            </a:r>
          </a:p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rgbClr val="171312"/>
                </a:solidFill>
              </a:rPr>
              <a:t>Reducing the number of samples per second (decreases file size)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301E927-D423-F14A-8779-C465448D882E}"/>
              </a:ext>
            </a:extLst>
          </p:cNvPr>
          <p:cNvSpPr/>
          <p:nvPr/>
        </p:nvSpPr>
        <p:spPr>
          <a:xfrm>
            <a:off x="1251678" y="3139817"/>
            <a:ext cx="3933646" cy="835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chemeClr val="accent2"/>
                </a:solidFill>
                <a:latin typeface="Impact" panose="020B0806030902050204"/>
              </a:rPr>
              <a:t>STEREO TO MONO</a:t>
            </a:r>
          </a:p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rgbClr val="171312"/>
                </a:solidFill>
              </a:rPr>
              <a:t>Keep only one channel of audio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66816F-A97A-FB41-A99D-2B343E15E095}"/>
              </a:ext>
            </a:extLst>
          </p:cNvPr>
          <p:cNvSpPr/>
          <p:nvPr/>
        </p:nvSpPr>
        <p:spPr>
          <a:xfrm>
            <a:off x="1251678" y="4315760"/>
            <a:ext cx="3933646" cy="835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chemeClr val="accent4"/>
                </a:solidFill>
                <a:latin typeface="Impact" panose="020B0806030902050204"/>
              </a:rPr>
              <a:t>FORMAT CONVERSION</a:t>
            </a:r>
          </a:p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rgbClr val="171312"/>
                </a:solidFill>
              </a:rPr>
              <a:t>Convert to a standard audio format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5F8D1A2-640C-8847-818E-8B66E521A0E6}"/>
              </a:ext>
            </a:extLst>
          </p:cNvPr>
          <p:cNvSpPr/>
          <p:nvPr/>
        </p:nvSpPr>
        <p:spPr>
          <a:xfrm>
            <a:off x="1251678" y="5491702"/>
            <a:ext cx="3933646" cy="1174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chemeClr val="accent2"/>
                </a:solidFill>
                <a:latin typeface="Impact" panose="020B0806030902050204"/>
              </a:rPr>
              <a:t>SEGMENTATION</a:t>
            </a:r>
          </a:p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rgbClr val="171312"/>
                </a:solidFill>
              </a:rPr>
              <a:t>Divide audio files into equal length segments</a:t>
            </a:r>
          </a:p>
        </p:txBody>
      </p:sp>
    </p:spTree>
    <p:extLst>
      <p:ext uri="{BB962C8B-B14F-4D97-AF65-F5344CB8AC3E}">
        <p14:creationId xmlns:p14="http://schemas.microsoft.com/office/powerpoint/2010/main" val="301273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C009A-80B6-1E44-A663-AE74C4A2C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</a:t>
            </a:r>
            <a:r>
              <a:rPr lang="en-US" dirty="0">
                <a:solidFill>
                  <a:schemeClr val="accent4"/>
                </a:solidFill>
              </a:rPr>
              <a:t>Extraction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E5491DB-A1ED-EC44-8940-2A02AFB96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795" y="1499997"/>
            <a:ext cx="5967262" cy="21257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B42FC0A-EDEE-6C4C-A1BD-68B0B0FFE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784" y="3962459"/>
            <a:ext cx="4954008" cy="272085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DAEFF24-AABB-0C41-8294-F349D2CFBBF3}"/>
              </a:ext>
            </a:extLst>
          </p:cNvPr>
          <p:cNvSpPr/>
          <p:nvPr/>
        </p:nvSpPr>
        <p:spPr>
          <a:xfrm>
            <a:off x="7612664" y="1975720"/>
            <a:ext cx="3933646" cy="1174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chemeClr val="accent2"/>
                </a:solidFill>
                <a:latin typeface="Impact" panose="020B0806030902050204"/>
              </a:rPr>
              <a:t>MEL SPECTROGRAMS</a:t>
            </a:r>
          </a:p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rgbClr val="171312"/>
                </a:solidFill>
              </a:rPr>
              <a:t>Fast Fourier Transform (FFT) mapped onto the Mel scale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39F0F67-F15C-2D47-AB93-B878FA6A22D4}"/>
              </a:ext>
            </a:extLst>
          </p:cNvPr>
          <p:cNvSpPr/>
          <p:nvPr/>
        </p:nvSpPr>
        <p:spPr>
          <a:xfrm>
            <a:off x="1355045" y="4566461"/>
            <a:ext cx="4366133" cy="1512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chemeClr val="accent4"/>
                </a:solidFill>
                <a:latin typeface="Impact" panose="020B0806030902050204"/>
              </a:rPr>
              <a:t>MEL FREQUENCY CEPSTRAL COEFFIECIENTS</a:t>
            </a:r>
          </a:p>
          <a:p>
            <a:pPr lvl="0" defTabSz="914400">
              <a:lnSpc>
                <a:spcPct val="110000"/>
              </a:lnSpc>
              <a:spcBef>
                <a:spcPts val="700"/>
              </a:spcBef>
              <a:buClr>
                <a:srgbClr val="171312"/>
              </a:buClr>
            </a:pPr>
            <a:r>
              <a:rPr lang="en-US" sz="2000" dirty="0">
                <a:solidFill>
                  <a:srgbClr val="171312"/>
                </a:solidFill>
              </a:rPr>
              <a:t>Discrete cosine transform of the log of the powers on the above spectrogram and its first two derivatives</a:t>
            </a:r>
          </a:p>
        </p:txBody>
      </p:sp>
    </p:spTree>
    <p:extLst>
      <p:ext uri="{BB962C8B-B14F-4D97-AF65-F5344CB8AC3E}">
        <p14:creationId xmlns:p14="http://schemas.microsoft.com/office/powerpoint/2010/main" val="1556014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8E6C874-8F47-634F-8C76-18DF11DED94D}"/>
              </a:ext>
            </a:extLst>
          </p:cNvPr>
          <p:cNvSpPr/>
          <p:nvPr/>
        </p:nvSpPr>
        <p:spPr>
          <a:xfrm>
            <a:off x="8877300" y="0"/>
            <a:ext cx="3314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AE7D0B1-6794-9C4B-9F6C-E9246EEE3132}"/>
              </a:ext>
            </a:extLst>
          </p:cNvPr>
          <p:cNvSpPr/>
          <p:nvPr/>
        </p:nvSpPr>
        <p:spPr>
          <a:xfrm>
            <a:off x="11569700" y="0"/>
            <a:ext cx="622300" cy="6858000"/>
          </a:xfrm>
          <a:prstGeom prst="rect">
            <a:avLst/>
          </a:prstGeom>
          <a:solidFill>
            <a:srgbClr val="3C83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D5FFFCE-CED6-034D-9BBB-EC97D4DE83F5}"/>
              </a:ext>
            </a:extLst>
          </p:cNvPr>
          <p:cNvSpPr txBox="1">
            <a:spLocks/>
          </p:cNvSpPr>
          <p:nvPr/>
        </p:nvSpPr>
        <p:spPr>
          <a:xfrm>
            <a:off x="9033110" y="2391972"/>
            <a:ext cx="2536590" cy="20740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200" normalizeH="0" baseline="0" noProof="0" dirty="0">
                <a:ln>
                  <a:noFill/>
                </a:ln>
                <a:solidFill>
                  <a:srgbClr val="F7F0DF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Model</a:t>
            </a:r>
            <a:r>
              <a:rPr kumimoji="0" lang="en-US" sz="2800" b="0" i="0" u="none" strike="noStrike" kern="1200" cap="all" spc="200" normalizeH="0" baseline="0" noProof="0" dirty="0">
                <a:ln>
                  <a:noFill/>
                </a:ln>
                <a:solidFill>
                  <a:srgbClr val="2A1A00"/>
                </a:solidFill>
                <a:effectLst/>
                <a:uLnTx/>
                <a:uFillTx/>
                <a:latin typeface="Impact" panose="020B0806030902050204"/>
                <a:ea typeface="+mj-ea"/>
                <a:cs typeface="+mj-cs"/>
              </a:rPr>
              <a:t> selection and performance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1A8D5793-F787-7B43-8688-BDDC64748517}"/>
              </a:ext>
            </a:extLst>
          </p:cNvPr>
          <p:cNvSpPr txBox="1">
            <a:spLocks/>
          </p:cNvSpPr>
          <p:nvPr/>
        </p:nvSpPr>
        <p:spPr>
          <a:xfrm>
            <a:off x="490186" y="800100"/>
            <a:ext cx="7601419" cy="23495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  <a:latin typeface="+mj-lt"/>
              </a:rPr>
              <a:t>FEEDFORWARD NEURAL NETWORK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Two dense layers of </a:t>
            </a:r>
            <a:r>
              <a:rPr lang="en-US" dirty="0">
                <a:solidFill>
                  <a:schemeClr val="accent5"/>
                </a:solidFill>
              </a:rPr>
              <a:t>32</a:t>
            </a: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 and </a:t>
            </a:r>
            <a:r>
              <a:rPr lang="en-US" dirty="0">
                <a:solidFill>
                  <a:schemeClr val="accent5"/>
                </a:solidFill>
              </a:rPr>
              <a:t>10</a:t>
            </a: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 neurons with one dropout layer trained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over </a:t>
            </a:r>
            <a:r>
              <a:rPr lang="en-US" dirty="0">
                <a:solidFill>
                  <a:schemeClr val="accent5"/>
                </a:solidFill>
              </a:rPr>
              <a:t>75</a:t>
            </a: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 epochs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endParaRPr lang="en-US" dirty="0">
              <a:solidFill>
                <a:sysClr val="window" lastClr="FFFFFF">
                  <a:lumMod val="65000"/>
                  <a:lumOff val="35000"/>
                </a:sysClr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  <a:lumOff val="35000"/>
                  </a:sysClr>
                </a:solidFill>
                <a:effectLst/>
                <a:uLnTx/>
                <a:uFillTx/>
                <a:ea typeface="+mn-ea"/>
                <a:cs typeface="+mn-cs"/>
              </a:rPr>
              <a:t>Binary cross entropy score of </a:t>
            </a: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ea typeface="+mn-ea"/>
                <a:cs typeface="+mn-cs"/>
              </a:rPr>
              <a:t>0.35</a:t>
            </a: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  <a:lumOff val="35000"/>
                  </a:sysClr>
                </a:solidFill>
                <a:effectLst/>
                <a:uLnTx/>
                <a:uFillTx/>
                <a:ea typeface="+mn-ea"/>
                <a:cs typeface="+mn-cs"/>
              </a:rPr>
              <a:t> on validation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Validation accuracy of </a:t>
            </a:r>
            <a:r>
              <a:rPr lang="en-US" dirty="0">
                <a:solidFill>
                  <a:schemeClr val="accent5"/>
                </a:solidFill>
              </a:rPr>
              <a:t>85%</a:t>
            </a:r>
            <a:endParaRPr kumimoji="0" lang="en-US" sz="2000" b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378BE7C-AE13-B442-90F8-59FC99973EC2}"/>
              </a:ext>
            </a:extLst>
          </p:cNvPr>
          <p:cNvSpPr txBox="1">
            <a:spLocks/>
          </p:cNvSpPr>
          <p:nvPr/>
        </p:nvSpPr>
        <p:spPr>
          <a:xfrm>
            <a:off x="478722" y="3708401"/>
            <a:ext cx="7601419" cy="2349499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  <a:latin typeface="+mj-lt"/>
              </a:rPr>
              <a:t>LONG SHORT TERM MEMORY (LSTM) NETWORK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One LSTM layer with </a:t>
            </a:r>
            <a:r>
              <a:rPr lang="en-US" dirty="0">
                <a:solidFill>
                  <a:schemeClr val="accent5"/>
                </a:solidFill>
              </a:rPr>
              <a:t>128 </a:t>
            </a: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input units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  <a:lumOff val="35000"/>
                  </a:sysClr>
                </a:solidFill>
                <a:effectLst/>
                <a:uLnTx/>
                <a:uFillTx/>
              </a:rPr>
              <a:t>One dense layer of </a:t>
            </a: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128</a:t>
            </a: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  <a:lumOff val="35000"/>
                  </a:sysClr>
                </a:solidFill>
                <a:effectLst/>
                <a:uLnTx/>
                <a:uFillTx/>
              </a:rPr>
              <a:t> neurons with one dropout layer trained over </a:t>
            </a: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150</a:t>
            </a: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  <a:lumOff val="35000"/>
                  </a:sysClr>
                </a:solidFill>
                <a:effectLst/>
                <a:uLnTx/>
                <a:uFillTx/>
              </a:rPr>
              <a:t> epochs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endParaRPr lang="en-US" dirty="0">
              <a:solidFill>
                <a:sysClr val="window" lastClr="FFFFFF">
                  <a:lumMod val="65000"/>
                  <a:lumOff val="35000"/>
                </a:sysClr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  <a:lumOff val="35000"/>
                  </a:sysClr>
                </a:solidFill>
                <a:effectLst/>
                <a:uLnTx/>
                <a:uFillTx/>
              </a:rPr>
              <a:t>Binary cross entropy score of </a:t>
            </a: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0.30</a:t>
            </a:r>
            <a:r>
              <a:rPr kumimoji="0" lang="en-US" sz="2000" b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65000"/>
                    <a:lumOff val="35000"/>
                  </a:sysClr>
                </a:solidFill>
                <a:effectLst/>
                <a:uLnTx/>
                <a:uFillTx/>
              </a:rPr>
              <a:t> on validation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F7F0DF"/>
              </a:buClr>
              <a:buSzTx/>
              <a:buNone/>
              <a:tabLst/>
              <a:defRPr/>
            </a:pPr>
            <a:r>
              <a:rPr lang="en-US" dirty="0">
                <a:solidFill>
                  <a:sysClr val="window" lastClr="FFFFFF">
                    <a:lumMod val="65000"/>
                    <a:lumOff val="35000"/>
                  </a:sysClr>
                </a:solidFill>
              </a:rPr>
              <a:t>Validation accuracy of </a:t>
            </a:r>
            <a:r>
              <a:rPr lang="en-US" dirty="0">
                <a:solidFill>
                  <a:schemeClr val="accent5"/>
                </a:solidFill>
              </a:rPr>
              <a:t>89%</a:t>
            </a:r>
            <a:endParaRPr kumimoji="0" lang="en-US" sz="2000" b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825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59CD2-6F3C-BE41-899D-A511B2293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 Network architecture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491FEC-6627-F74C-B22E-7E57E0975B05}"/>
              </a:ext>
            </a:extLst>
          </p:cNvPr>
          <p:cNvSpPr/>
          <p:nvPr/>
        </p:nvSpPr>
        <p:spPr>
          <a:xfrm>
            <a:off x="6625859" y="2454000"/>
            <a:ext cx="1240975" cy="23179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Dense Layer</a:t>
            </a:r>
          </a:p>
          <a:p>
            <a:pPr algn="ctr"/>
            <a:r>
              <a:rPr lang="en-US" dirty="0"/>
              <a:t>(64 neurons)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283C69-7919-AC4F-A1A4-898584B15209}"/>
              </a:ext>
            </a:extLst>
          </p:cNvPr>
          <p:cNvSpPr/>
          <p:nvPr/>
        </p:nvSpPr>
        <p:spPr>
          <a:xfrm>
            <a:off x="4653869" y="3097712"/>
            <a:ext cx="1598476" cy="10305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L2 recurrence regularization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ƛ</a:t>
            </a:r>
            <a:r>
              <a:rPr lang="en-US" dirty="0"/>
              <a:t> = 0.3)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9582DB-96DB-664C-9E0C-EFCA3FE760D4}"/>
              </a:ext>
            </a:extLst>
          </p:cNvPr>
          <p:cNvSpPr/>
          <p:nvPr/>
        </p:nvSpPr>
        <p:spPr>
          <a:xfrm>
            <a:off x="3039381" y="2454000"/>
            <a:ext cx="1240974" cy="23179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 Layer</a:t>
            </a:r>
          </a:p>
          <a:p>
            <a:pPr algn="ctr"/>
            <a:r>
              <a:rPr lang="en-US" dirty="0"/>
              <a:t>(128 neurons)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8FBF6F-558C-D740-8C3E-40FA7EBD13AE}"/>
              </a:ext>
            </a:extLst>
          </p:cNvPr>
          <p:cNvSpPr/>
          <p:nvPr/>
        </p:nvSpPr>
        <p:spPr>
          <a:xfrm>
            <a:off x="9964054" y="3033485"/>
            <a:ext cx="1741715" cy="11589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Layer</a:t>
            </a:r>
          </a:p>
          <a:p>
            <a:pPr algn="ctr"/>
            <a:r>
              <a:rPr lang="en-US" dirty="0"/>
              <a:t>(binary cross entropy)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2963D7-49C6-D14C-8CA2-49A74E080860}"/>
              </a:ext>
            </a:extLst>
          </p:cNvPr>
          <p:cNvSpPr/>
          <p:nvPr/>
        </p:nvSpPr>
        <p:spPr>
          <a:xfrm>
            <a:off x="8240348" y="3199129"/>
            <a:ext cx="1350192" cy="8276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Dropout</a:t>
            </a:r>
          </a:p>
          <a:p>
            <a:pPr algn="ctr"/>
            <a:r>
              <a:rPr lang="en-US" dirty="0"/>
              <a:t>(20%)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4B2A6F-210D-DB4D-AE37-828817AB89E7}"/>
              </a:ext>
            </a:extLst>
          </p:cNvPr>
          <p:cNvSpPr/>
          <p:nvPr/>
        </p:nvSpPr>
        <p:spPr>
          <a:xfrm>
            <a:off x="996726" y="2948941"/>
            <a:ext cx="1669141" cy="1328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(frames per sample by features)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315BB68-CD3A-2640-9558-5D49088B3712}"/>
              </a:ext>
            </a:extLst>
          </p:cNvPr>
          <p:cNvCxnSpPr>
            <a:cxnSpLocks/>
            <a:stCxn id="17" idx="3"/>
            <a:endCxn id="14" idx="1"/>
          </p:cNvCxnSpPr>
          <p:nvPr/>
        </p:nvCxnSpPr>
        <p:spPr>
          <a:xfrm flipV="1">
            <a:off x="2665867" y="3612969"/>
            <a:ext cx="373514" cy="1"/>
          </a:xfrm>
          <a:prstGeom prst="straightConnector1">
            <a:avLst/>
          </a:prstGeom>
          <a:ln w="762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09BFF74-E778-DF4B-B4FA-D211561A73CC}"/>
              </a:ext>
            </a:extLst>
          </p:cNvPr>
          <p:cNvCxnSpPr>
            <a:cxnSpLocks/>
            <a:stCxn id="14" idx="3"/>
            <a:endCxn id="13" idx="1"/>
          </p:cNvCxnSpPr>
          <p:nvPr/>
        </p:nvCxnSpPr>
        <p:spPr>
          <a:xfrm>
            <a:off x="4280355" y="3612969"/>
            <a:ext cx="373514" cy="1"/>
          </a:xfrm>
          <a:prstGeom prst="straightConnector1">
            <a:avLst/>
          </a:prstGeom>
          <a:ln w="762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9650A0B-F793-2C43-A6C1-53B0826DAB8A}"/>
              </a:ext>
            </a:extLst>
          </p:cNvPr>
          <p:cNvCxnSpPr>
            <a:cxnSpLocks/>
            <a:stCxn id="13" idx="3"/>
            <a:endCxn id="12" idx="1"/>
          </p:cNvCxnSpPr>
          <p:nvPr/>
        </p:nvCxnSpPr>
        <p:spPr>
          <a:xfrm flipV="1">
            <a:off x="6252345" y="3612969"/>
            <a:ext cx="373514" cy="1"/>
          </a:xfrm>
          <a:prstGeom prst="straightConnector1">
            <a:avLst/>
          </a:prstGeom>
          <a:ln w="762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B177D44-9886-AC47-A57E-622783D18F87}"/>
              </a:ext>
            </a:extLst>
          </p:cNvPr>
          <p:cNvCxnSpPr>
            <a:cxnSpLocks/>
            <a:stCxn id="12" idx="3"/>
            <a:endCxn id="16" idx="1"/>
          </p:cNvCxnSpPr>
          <p:nvPr/>
        </p:nvCxnSpPr>
        <p:spPr>
          <a:xfrm>
            <a:off x="7866834" y="3612969"/>
            <a:ext cx="373514" cy="0"/>
          </a:xfrm>
          <a:prstGeom prst="straightConnector1">
            <a:avLst/>
          </a:prstGeom>
          <a:ln w="762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5CDEC0A-A945-854B-A162-C828F86DA3CE}"/>
              </a:ext>
            </a:extLst>
          </p:cNvPr>
          <p:cNvCxnSpPr>
            <a:cxnSpLocks/>
            <a:stCxn id="16" idx="3"/>
            <a:endCxn id="15" idx="1"/>
          </p:cNvCxnSpPr>
          <p:nvPr/>
        </p:nvCxnSpPr>
        <p:spPr>
          <a:xfrm>
            <a:off x="9590540" y="3612969"/>
            <a:ext cx="373514" cy="1"/>
          </a:xfrm>
          <a:prstGeom prst="straightConnector1">
            <a:avLst/>
          </a:prstGeom>
          <a:ln w="76200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982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048F7-D107-DC46-83A3-A015DAE5B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 Network results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C237FE-01A8-0A4A-B5F6-8AFCA505E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2034" y="1623373"/>
            <a:ext cx="9258288" cy="18411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  <a:latin typeface="+mj-lt"/>
              </a:rPr>
              <a:t>TRAINING 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AND</a:t>
            </a:r>
            <a:r>
              <a:rPr lang="en-US" dirty="0">
                <a:solidFill>
                  <a:schemeClr val="accent2"/>
                </a:solidFill>
                <a:latin typeface="+mj-lt"/>
              </a:rPr>
              <a:t> </a:t>
            </a:r>
            <a:r>
              <a:rPr lang="en-US" dirty="0">
                <a:solidFill>
                  <a:schemeClr val="accent4"/>
                </a:solidFill>
                <a:latin typeface="+mj-lt"/>
              </a:rPr>
              <a:t>VALIDATION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There is evidence of overfitting which regularization and dropout did not completely negate, however, the validation binary cross entropy and accuracy continued to improve.</a:t>
            </a:r>
          </a:p>
          <a:p>
            <a:endParaRPr lang="en-US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5DE889-50BD-3E40-A74F-F3B75A2D4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034" y="3213386"/>
            <a:ext cx="9317609" cy="3262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579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0435E05D-C29D-45BA-887D-94B257315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C0832B8F-914B-4B26-975B-D7D8C3B9D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8" name="Rectangle 12">
            <a:extLst>
              <a:ext uri="{FF2B5EF4-FFF2-40B4-BE49-F238E27FC236}">
                <a16:creationId xmlns:a16="http://schemas.microsoft.com/office/drawing/2014/main" id="{783D74E9-2222-42D1-A153-7C1BC127FE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98540151-37A3-40D0-BBFC-EA9933B63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858FA3-7421-2741-B03E-524C21628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361" y="2527259"/>
            <a:ext cx="8005482" cy="306209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BDE11A2-669A-4CF8-BDBE-D0A162AB3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E8414BA-FADB-0444-A643-85DA2E5E0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US" dirty="0"/>
              <a:t>PREDICTIONS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F5BA9A-1F3E-B44B-9C39-30494D83643B}"/>
              </a:ext>
            </a:extLst>
          </p:cNvPr>
          <p:cNvSpPr txBox="1"/>
          <p:nvPr/>
        </p:nvSpPr>
        <p:spPr>
          <a:xfrm>
            <a:off x="1364360" y="1412852"/>
            <a:ext cx="8005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Predictions were generated on the MFCC and delta features of a three minute unseen audio clip from another episode. The resulting labels were overlaid on the original waveform: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44A5E5-7084-7647-A53F-7FA2F52A945F}"/>
              </a:ext>
            </a:extLst>
          </p:cNvPr>
          <p:cNvSpPr txBox="1"/>
          <p:nvPr/>
        </p:nvSpPr>
        <p:spPr>
          <a:xfrm>
            <a:off x="1364361" y="5780432"/>
            <a:ext cx="8005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The results are mixed – some segments are correctly labelled but the model is overall too aggressive in predicting the positive class. </a:t>
            </a:r>
          </a:p>
        </p:txBody>
      </p:sp>
    </p:spTree>
    <p:extLst>
      <p:ext uri="{BB962C8B-B14F-4D97-AF65-F5344CB8AC3E}">
        <p14:creationId xmlns:p14="http://schemas.microsoft.com/office/powerpoint/2010/main" val="1180658711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522</Words>
  <Application>Microsoft Macintosh PowerPoint</Application>
  <PresentationFormat>Widescreen</PresentationFormat>
  <Paragraphs>79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Gill Sans MT</vt:lpstr>
      <vt:lpstr>Impact</vt:lpstr>
      <vt:lpstr>Badge</vt:lpstr>
      <vt:lpstr>The Many  Voices of  Matthew  Mercer</vt:lpstr>
      <vt:lpstr>The problem</vt:lpstr>
      <vt:lpstr>Components of speaker recognition</vt:lpstr>
      <vt:lpstr>Audio processing</vt:lpstr>
      <vt:lpstr>Feature Extraction</vt:lpstr>
      <vt:lpstr>PowerPoint Presentation</vt:lpstr>
      <vt:lpstr>LSTM Network architecture</vt:lpstr>
      <vt:lpstr>LSTM Network results</vt:lpstr>
      <vt:lpstr>PREDICTIONS</vt:lpstr>
      <vt:lpstr>FUTURE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Many  Voices of  Matthew  Mercer</dc:title>
  <dc:creator>Bryce Gillespie</dc:creator>
  <cp:lastModifiedBy>Bryce Gillespie</cp:lastModifiedBy>
  <cp:revision>16</cp:revision>
  <dcterms:created xsi:type="dcterms:W3CDTF">2019-02-12T00:14:54Z</dcterms:created>
  <dcterms:modified xsi:type="dcterms:W3CDTF">2019-02-12T17:00:16Z</dcterms:modified>
</cp:coreProperties>
</file>